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8"/>
  </p:notesMasterIdLst>
  <p:sldIdLst>
    <p:sldId id="256" r:id="rId2"/>
    <p:sldId id="320" r:id="rId3"/>
    <p:sldId id="299" r:id="rId4"/>
    <p:sldId id="300" r:id="rId5"/>
    <p:sldId id="301" r:id="rId6"/>
    <p:sldId id="305" r:id="rId7"/>
    <p:sldId id="316" r:id="rId8"/>
    <p:sldId id="302" r:id="rId9"/>
    <p:sldId id="307" r:id="rId10"/>
    <p:sldId id="304" r:id="rId11"/>
    <p:sldId id="308" r:id="rId12"/>
    <p:sldId id="309" r:id="rId13"/>
    <p:sldId id="310" r:id="rId14"/>
    <p:sldId id="317" r:id="rId15"/>
    <p:sldId id="318" r:id="rId16"/>
    <p:sldId id="260" r:id="rId17"/>
  </p:sldIdLst>
  <p:sldSz cx="12192000" cy="6858000"/>
  <p:notesSz cx="6858000" cy="9144000"/>
  <p:embeddedFontLst>
    <p:embeddedFont>
      <p:font typeface="Calibri" panose="020F0502020204030204" pitchFamily="34" charset="0"/>
      <p:regular r:id="rId19"/>
      <p:bold r:id="rId20"/>
      <p:italic r:id="rId21"/>
      <p:boldItalic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3979" autoAdjust="0"/>
  </p:normalViewPr>
  <p:slideViewPr>
    <p:cSldViewPr>
      <p:cViewPr varScale="1">
        <p:scale>
          <a:sx n="87" d="100"/>
          <a:sy n="87" d="100"/>
        </p:scale>
        <p:origin x="528" y="77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29636228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511509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8" name="Shape 1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795778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 txBox="1">
            <a:spLocks noGrp="1"/>
          </p:cNvSpPr>
          <p:nvPr>
            <p:ph type="ctrTitle"/>
          </p:nvPr>
        </p:nvSpPr>
        <p:spPr>
          <a:xfrm>
            <a:off x="1524000" y="1122362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itle and Vertical 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5"/>
            <a:ext cx="4351338" cy="10515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3" name="Shape 7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Vertical Title and 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5"/>
            <a:ext cx="5811838" cy="7734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8" name="Shape 7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599" cy="43513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599" cy="28527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body" idx="1"/>
          </p:nvPr>
        </p:nvSpPr>
        <p:spPr>
          <a:xfrm>
            <a:off x="831850" y="4589462"/>
            <a:ext cx="10515599" cy="15001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rgbClr val="888888"/>
              </a:buClr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839787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body" idx="1"/>
          </p:nvPr>
        </p:nvSpPr>
        <p:spPr>
          <a:xfrm>
            <a:off x="839787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839787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7" cy="82391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7" cy="36845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7" cy="1600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body" idx="1"/>
          </p:nvPr>
        </p:nvSpPr>
        <p:spPr>
          <a:xfrm>
            <a:off x="5183187" y="987425"/>
            <a:ext cx="6172199" cy="48736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254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508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body" idx="2"/>
          </p:nvPr>
        </p:nvSpPr>
        <p:spPr>
          <a:xfrm>
            <a:off x="839787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7" cy="1600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63" name="Shape 63"/>
          <p:cNvSpPr>
            <a:spLocks noGrp="1"/>
          </p:cNvSpPr>
          <p:nvPr>
            <p:ph type="pic" idx="2"/>
          </p:nvPr>
        </p:nvSpPr>
        <p:spPr>
          <a:xfrm>
            <a:off x="5183187" y="987425"/>
            <a:ext cx="6172199" cy="48736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839787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6" name="Shape 6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3">
            <a:alphaModFix/>
          </a:blip>
          <a:stretch>
            <a:fillRect l="-999" r="-999"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599" cy="43513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Shape 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Shape 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Shape 8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4354" y="-133683"/>
            <a:ext cx="12368462" cy="6871366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Shape 85"/>
          <p:cNvSpPr/>
          <p:nvPr/>
        </p:nvSpPr>
        <p:spPr>
          <a:xfrm>
            <a:off x="462115" y="1660303"/>
            <a:ext cx="11238271" cy="6095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3200" b="1" dirty="0">
                <a:solidFill>
                  <a:schemeClr val="lt1"/>
                </a:solidFill>
              </a:rPr>
              <a:t>BẢO VỆ ĐỒ ÁN SEM</a:t>
            </a:r>
            <a:r>
              <a:rPr lang="vi-VN" sz="3200" b="1" dirty="0">
                <a:solidFill>
                  <a:schemeClr val="lt1"/>
                </a:solidFill>
              </a:rPr>
              <a:t> </a:t>
            </a:r>
            <a:r>
              <a:rPr lang="en-US" sz="3200" b="1" dirty="0">
                <a:solidFill>
                  <a:schemeClr val="lt1"/>
                </a:solidFill>
              </a:rPr>
              <a:t>IV</a:t>
            </a:r>
            <a:endParaRPr lang="en-US" sz="3200" b="1" i="0" u="none" strike="noStrike" cap="none" dirty="0">
              <a:solidFill>
                <a:schemeClr val="lt1"/>
              </a:solidFill>
              <a:sym typeface="Arial"/>
            </a:endParaRPr>
          </a:p>
        </p:txBody>
      </p:sp>
      <p:sp>
        <p:nvSpPr>
          <p:cNvPr id="4" name="Shape 85"/>
          <p:cNvSpPr/>
          <p:nvPr/>
        </p:nvSpPr>
        <p:spPr>
          <a:xfrm>
            <a:off x="462116" y="2269903"/>
            <a:ext cx="11238271" cy="124274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*        *        *</a:t>
            </a:r>
          </a:p>
          <a:p>
            <a:pPr algn="ctr"/>
            <a:r>
              <a:rPr lang="en-US" sz="2800" b="1" dirty="0" err="1">
                <a:solidFill>
                  <a:schemeClr val="bg1"/>
                </a:solidFill>
              </a:rPr>
              <a:t>Hệ</a:t>
            </a:r>
            <a:r>
              <a:rPr lang="en-US" sz="2800" b="1" dirty="0">
                <a:solidFill>
                  <a:schemeClr val="bg1"/>
                </a:solidFill>
              </a:rPr>
              <a:t> </a:t>
            </a:r>
            <a:r>
              <a:rPr lang="en-US" sz="2800" b="1" dirty="0" err="1">
                <a:solidFill>
                  <a:schemeClr val="bg1"/>
                </a:solidFill>
              </a:rPr>
              <a:t>thống</a:t>
            </a:r>
            <a:r>
              <a:rPr lang="en-US" sz="2800" b="1" dirty="0">
                <a:solidFill>
                  <a:schemeClr val="bg1"/>
                </a:solidFill>
              </a:rPr>
              <a:t> </a:t>
            </a:r>
            <a:r>
              <a:rPr lang="en-US" sz="2800" b="1" dirty="0" err="1">
                <a:solidFill>
                  <a:schemeClr val="bg1"/>
                </a:solidFill>
              </a:rPr>
              <a:t>giới</a:t>
            </a:r>
            <a:r>
              <a:rPr lang="en-US" sz="2800" b="1" dirty="0">
                <a:solidFill>
                  <a:schemeClr val="bg1"/>
                </a:solidFill>
              </a:rPr>
              <a:t> </a:t>
            </a:r>
            <a:r>
              <a:rPr lang="en-US" sz="2800" b="1" dirty="0" err="1">
                <a:solidFill>
                  <a:schemeClr val="bg1"/>
                </a:solidFill>
              </a:rPr>
              <a:t>thiệu</a:t>
            </a:r>
            <a:r>
              <a:rPr lang="en-US" sz="2800" b="1" dirty="0">
                <a:solidFill>
                  <a:schemeClr val="bg1"/>
                </a:solidFill>
              </a:rPr>
              <a:t> </a:t>
            </a:r>
            <a:r>
              <a:rPr lang="en-US" sz="2800" b="1" dirty="0" err="1">
                <a:solidFill>
                  <a:schemeClr val="bg1"/>
                </a:solidFill>
              </a:rPr>
              <a:t>và</a:t>
            </a:r>
            <a:r>
              <a:rPr lang="en-US" sz="2800" b="1" dirty="0">
                <a:solidFill>
                  <a:schemeClr val="bg1"/>
                </a:solidFill>
              </a:rPr>
              <a:t> </a:t>
            </a:r>
            <a:r>
              <a:rPr lang="en-US" sz="2800" b="1" dirty="0" err="1">
                <a:solidFill>
                  <a:schemeClr val="bg1"/>
                </a:solidFill>
              </a:rPr>
              <a:t>bán</a:t>
            </a:r>
            <a:endParaRPr lang="en-US" sz="2800" dirty="0">
              <a:solidFill>
                <a:schemeClr val="bg1"/>
              </a:solidFill>
            </a:endParaRPr>
          </a:p>
          <a:p>
            <a:pPr algn="ctr"/>
            <a:r>
              <a:rPr lang="en-US" sz="2800" b="1" dirty="0" err="1">
                <a:solidFill>
                  <a:schemeClr val="bg1"/>
                </a:solidFill>
              </a:rPr>
              <a:t>máy</a:t>
            </a:r>
            <a:r>
              <a:rPr lang="en-US" sz="2800" b="1" dirty="0">
                <a:solidFill>
                  <a:schemeClr val="bg1"/>
                </a:solidFill>
              </a:rPr>
              <a:t> </a:t>
            </a:r>
            <a:r>
              <a:rPr lang="en-US" sz="2800" b="1" dirty="0" err="1">
                <a:solidFill>
                  <a:schemeClr val="bg1"/>
                </a:solidFill>
              </a:rPr>
              <a:t>tính</a:t>
            </a:r>
            <a:r>
              <a:rPr lang="en-US" sz="2800" b="1" dirty="0">
                <a:solidFill>
                  <a:schemeClr val="bg1"/>
                </a:solidFill>
              </a:rPr>
              <a:t> QTB-Store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5" name="Shape 85"/>
          <p:cNvSpPr/>
          <p:nvPr/>
        </p:nvSpPr>
        <p:spPr>
          <a:xfrm>
            <a:off x="2880850" y="3766066"/>
            <a:ext cx="6400800" cy="266539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rtl="0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en-US" sz="2000" b="1" dirty="0">
                <a:solidFill>
                  <a:schemeClr val="lt1"/>
                </a:solidFill>
              </a:rPr>
              <a:t>Lớp:                    </a:t>
            </a: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en-US" sz="2000" b="1" dirty="0" err="1">
                <a:solidFill>
                  <a:schemeClr val="lt1"/>
                </a:solidFill>
              </a:rPr>
              <a:t>Tên</a:t>
            </a:r>
            <a:r>
              <a:rPr lang="en-US" sz="2000" b="1" dirty="0">
                <a:solidFill>
                  <a:schemeClr val="lt1"/>
                </a:solidFill>
              </a:rPr>
              <a:t> </a:t>
            </a:r>
            <a:r>
              <a:rPr lang="en-US" sz="2000" b="1" dirty="0" err="1">
                <a:solidFill>
                  <a:schemeClr val="lt1"/>
                </a:solidFill>
              </a:rPr>
              <a:t>nhóm</a:t>
            </a:r>
            <a:r>
              <a:rPr lang="en-US" sz="2000" b="1" dirty="0">
                <a:solidFill>
                  <a:schemeClr val="lt1"/>
                </a:solidFill>
              </a:rPr>
              <a:t>:</a:t>
            </a: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en-US" sz="2000" b="1" dirty="0">
                <a:solidFill>
                  <a:schemeClr val="lt1"/>
                </a:solidFill>
              </a:rPr>
              <a:t>GV </a:t>
            </a:r>
            <a:r>
              <a:rPr lang="en-US" sz="2000" b="1" dirty="0" err="1">
                <a:solidFill>
                  <a:schemeClr val="lt1"/>
                </a:solidFill>
              </a:rPr>
              <a:t>hướng</a:t>
            </a:r>
            <a:r>
              <a:rPr lang="en-US" sz="2000" b="1" dirty="0">
                <a:solidFill>
                  <a:schemeClr val="lt1"/>
                </a:solidFill>
              </a:rPr>
              <a:t> </a:t>
            </a:r>
            <a:r>
              <a:rPr lang="en-US" sz="2000" b="1" dirty="0" err="1">
                <a:solidFill>
                  <a:schemeClr val="lt1"/>
                </a:solidFill>
              </a:rPr>
              <a:t>dẫn</a:t>
            </a:r>
            <a:r>
              <a:rPr lang="en-US" sz="2000" b="1" dirty="0">
                <a:solidFill>
                  <a:schemeClr val="lt1"/>
                </a:solidFill>
              </a:rPr>
              <a:t>:  </a:t>
            </a: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en-US" sz="2000" b="1" dirty="0" err="1">
                <a:solidFill>
                  <a:schemeClr val="lt1"/>
                </a:solidFill>
              </a:rPr>
              <a:t>Thành</a:t>
            </a:r>
            <a:r>
              <a:rPr lang="en-US" sz="2000" b="1" dirty="0">
                <a:solidFill>
                  <a:schemeClr val="lt1"/>
                </a:solidFill>
              </a:rPr>
              <a:t> </a:t>
            </a:r>
            <a:r>
              <a:rPr lang="en-US" sz="2000" b="1" dirty="0" err="1">
                <a:solidFill>
                  <a:schemeClr val="lt1"/>
                </a:solidFill>
              </a:rPr>
              <a:t>viên</a:t>
            </a:r>
            <a:r>
              <a:rPr lang="en-US" sz="2000" b="1" dirty="0">
                <a:solidFill>
                  <a:schemeClr val="lt1"/>
                </a:solidFill>
              </a:rPr>
              <a:t>:</a:t>
            </a:r>
            <a:endParaRPr lang="en-US" sz="2000" b="1" i="0" u="none" strike="noStrike" cap="none" dirty="0">
              <a:solidFill>
                <a:schemeClr val="lt1"/>
              </a:solidFill>
              <a:sym typeface="Arial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257800" y="5260557"/>
            <a:ext cx="44196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000" b="1" dirty="0">
                <a:solidFill>
                  <a:schemeClr val="lt1"/>
                </a:solidFill>
              </a:rPr>
              <a:t>Trần </a:t>
            </a:r>
            <a:r>
              <a:rPr lang="en-US" sz="2000" b="1" dirty="0" err="1">
                <a:solidFill>
                  <a:schemeClr val="lt1"/>
                </a:solidFill>
              </a:rPr>
              <a:t>Mạnh</a:t>
            </a:r>
            <a:r>
              <a:rPr lang="en-US" sz="2000" b="1" dirty="0">
                <a:solidFill>
                  <a:schemeClr val="lt1"/>
                </a:solidFill>
              </a:rPr>
              <a:t> Quốc </a:t>
            </a:r>
          </a:p>
          <a:p>
            <a:pPr lvl="0"/>
            <a:r>
              <a:rPr lang="en-US" sz="2000" b="1" dirty="0" err="1">
                <a:solidFill>
                  <a:schemeClr val="lt1"/>
                </a:solidFill>
              </a:rPr>
              <a:t>Phạm</a:t>
            </a:r>
            <a:r>
              <a:rPr lang="en-US" sz="2000" b="1" dirty="0">
                <a:solidFill>
                  <a:schemeClr val="lt1"/>
                </a:solidFill>
              </a:rPr>
              <a:t> </a:t>
            </a:r>
            <a:r>
              <a:rPr lang="en-US" sz="2000" b="1" dirty="0" err="1">
                <a:solidFill>
                  <a:schemeClr val="lt1"/>
                </a:solidFill>
              </a:rPr>
              <a:t>Đức</a:t>
            </a:r>
            <a:r>
              <a:rPr lang="en-US" sz="2000" b="1" dirty="0">
                <a:solidFill>
                  <a:schemeClr val="lt1"/>
                </a:solidFill>
              </a:rPr>
              <a:t> </a:t>
            </a:r>
            <a:r>
              <a:rPr lang="en-US" sz="2000" b="1" dirty="0" err="1">
                <a:solidFill>
                  <a:schemeClr val="lt1"/>
                </a:solidFill>
              </a:rPr>
              <a:t>Thắng</a:t>
            </a:r>
            <a:endParaRPr lang="vi-VN" sz="2000" b="1" dirty="0">
              <a:solidFill>
                <a:schemeClr val="lt1"/>
              </a:solidFill>
            </a:endParaRPr>
          </a:p>
          <a:p>
            <a:pPr lvl="0"/>
            <a:r>
              <a:rPr lang="vi-VN" sz="2000" b="1" dirty="0">
                <a:solidFill>
                  <a:schemeClr val="lt1"/>
                </a:solidFill>
              </a:rPr>
              <a:t>Nguyễn </a:t>
            </a:r>
            <a:r>
              <a:rPr lang="en-US" sz="2000" b="1" dirty="0" err="1">
                <a:solidFill>
                  <a:schemeClr val="lt1"/>
                </a:solidFill>
              </a:rPr>
              <a:t>Hữu</a:t>
            </a:r>
            <a:r>
              <a:rPr lang="en-US" sz="2000" b="1" dirty="0">
                <a:solidFill>
                  <a:schemeClr val="lt1"/>
                </a:solidFill>
              </a:rPr>
              <a:t> </a:t>
            </a:r>
            <a:r>
              <a:rPr lang="en-US" sz="2000" b="1" dirty="0" err="1">
                <a:solidFill>
                  <a:schemeClr val="lt1"/>
                </a:solidFill>
              </a:rPr>
              <a:t>Bằng</a:t>
            </a:r>
            <a:endParaRPr lang="vi-VN" sz="2000" b="1" dirty="0">
              <a:solidFill>
                <a:schemeClr val="lt1"/>
              </a:solidFill>
            </a:endParaRPr>
          </a:p>
          <a:p>
            <a:pPr lvl="0"/>
            <a:endParaRPr lang="en-US" sz="2000" dirty="0"/>
          </a:p>
          <a:p>
            <a:endParaRPr lang="en-US" sz="2000" b="1" dirty="0">
              <a:solidFill>
                <a:schemeClr val="lt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257800" y="3833024"/>
            <a:ext cx="441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SzPct val="25000"/>
            </a:pPr>
            <a:r>
              <a:rPr lang="vi-VN" sz="1800" b="1" dirty="0">
                <a:solidFill>
                  <a:schemeClr val="lt1"/>
                </a:solidFill>
              </a:rPr>
              <a:t>C1</a:t>
            </a:r>
            <a:r>
              <a:rPr lang="en-US" sz="1800" b="1" dirty="0">
                <a:solidFill>
                  <a:schemeClr val="lt1"/>
                </a:solidFill>
              </a:rPr>
              <a:t>707G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257800" y="4269314"/>
            <a:ext cx="4419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SzPct val="25000"/>
            </a:pPr>
            <a:r>
              <a:rPr lang="vi-VN" sz="2000" b="1" dirty="0">
                <a:solidFill>
                  <a:schemeClr val="lt1"/>
                </a:solidFill>
              </a:rPr>
              <a:t>Nhóm </a:t>
            </a:r>
            <a:r>
              <a:rPr lang="en-US" sz="2000" b="1" dirty="0">
                <a:solidFill>
                  <a:schemeClr val="lt1"/>
                </a:solidFill>
              </a:rPr>
              <a:t>3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257800" y="4801402"/>
            <a:ext cx="4419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SzPct val="25000"/>
            </a:pPr>
            <a:r>
              <a:rPr lang="en-US" sz="2000" b="1" dirty="0" err="1">
                <a:solidFill>
                  <a:schemeClr val="lt1"/>
                </a:solidFill>
              </a:rPr>
              <a:t>Lại</a:t>
            </a:r>
            <a:r>
              <a:rPr lang="en-US" sz="2000" b="1" dirty="0">
                <a:solidFill>
                  <a:schemeClr val="lt1"/>
                </a:solidFill>
              </a:rPr>
              <a:t> </a:t>
            </a:r>
            <a:r>
              <a:rPr lang="en-US" sz="2000" b="1" dirty="0" err="1">
                <a:solidFill>
                  <a:schemeClr val="lt1"/>
                </a:solidFill>
              </a:rPr>
              <a:t>Đức</a:t>
            </a:r>
            <a:r>
              <a:rPr lang="en-US" sz="2000" b="1" dirty="0">
                <a:solidFill>
                  <a:schemeClr val="lt1"/>
                </a:solidFill>
              </a:rPr>
              <a:t> Chung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" y="0"/>
            <a:ext cx="10515599" cy="1020762"/>
          </a:xfrm>
        </p:spPr>
        <p:txBody>
          <a:bodyPr/>
          <a:lstStyle/>
          <a:p>
            <a:pPr lvl="0"/>
            <a:r>
              <a:rPr lang="vi-VN" sz="3000" b="1" dirty="0">
                <a:solidFill>
                  <a:srgbClr val="832C8B"/>
                </a:solidFill>
              </a:rPr>
              <a:t>Mô hình thiết kế trong database</a:t>
            </a:r>
            <a:endParaRPr lang="en-US" sz="30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898644"/>
            <a:ext cx="11887200" cy="5425956"/>
          </a:xfrm>
        </p:spPr>
        <p:txBody>
          <a:bodyPr/>
          <a:lstStyle/>
          <a:p>
            <a:pPr marL="177800" indent="0">
              <a:lnSpc>
                <a:spcPct val="150000"/>
              </a:lnSpc>
              <a:buNone/>
            </a:pPr>
            <a:endParaRPr lang="en-US" dirty="0"/>
          </a:p>
        </p:txBody>
      </p:sp>
      <p:pic>
        <p:nvPicPr>
          <p:cNvPr id="2050" name="Picture 2" descr="No description available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499" y="1048962"/>
            <a:ext cx="10477502" cy="5125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8842681"/>
      </p:ext>
    </p:extLst>
  </p:cSld>
  <p:clrMapOvr>
    <a:masterClrMapping/>
  </p:clrMapOvr>
  <p:transition spd="med">
    <p:pull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17206"/>
            <a:ext cx="10515599" cy="776287"/>
          </a:xfrm>
        </p:spPr>
        <p:txBody>
          <a:bodyPr/>
          <a:lstStyle/>
          <a:p>
            <a:r>
              <a:rPr lang="vi-VN" dirty="0"/>
              <a:t>Một số hình ảnh và chức năng của website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" y="793493"/>
            <a:ext cx="11277599" cy="5383470"/>
          </a:xfrm>
        </p:spPr>
        <p:txBody>
          <a:bodyPr/>
          <a:lstStyle/>
          <a:p>
            <a:r>
              <a:rPr lang="en-US" dirty="0"/>
              <a:t>Trang </a:t>
            </a:r>
            <a:r>
              <a:rPr lang="en-US" dirty="0" err="1"/>
              <a:t>chủ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267A56-482A-4953-96EC-B6FC496D6A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301195"/>
            <a:ext cx="9296400" cy="4875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871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52400"/>
            <a:ext cx="10515599" cy="395287"/>
          </a:xfrm>
        </p:spPr>
        <p:txBody>
          <a:bodyPr/>
          <a:lstStyle/>
          <a:p>
            <a:r>
              <a:rPr lang="vi-VN" dirty="0"/>
              <a:t>Một số hình website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914400"/>
            <a:ext cx="10515599" cy="5262563"/>
          </a:xfrm>
        </p:spPr>
        <p:txBody>
          <a:bodyPr/>
          <a:lstStyle/>
          <a:p>
            <a:r>
              <a:rPr lang="en-US" dirty="0"/>
              <a:t>Trang </a:t>
            </a:r>
            <a:r>
              <a:rPr lang="en-US" dirty="0" err="1"/>
              <a:t>danh</a:t>
            </a:r>
            <a:r>
              <a:rPr lang="en-US" dirty="0"/>
              <a:t> </a:t>
            </a:r>
            <a:r>
              <a:rPr lang="en-US" dirty="0" err="1"/>
              <a:t>sách</a:t>
            </a:r>
            <a:r>
              <a:rPr lang="en-US" dirty="0"/>
              <a:t> </a:t>
            </a:r>
            <a:r>
              <a:rPr lang="en-US" dirty="0" err="1"/>
              <a:t>sản</a:t>
            </a:r>
            <a:r>
              <a:rPr lang="en-US" dirty="0"/>
              <a:t> </a:t>
            </a:r>
            <a:r>
              <a:rPr lang="en-US" dirty="0" err="1"/>
              <a:t>phẩm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11760B-5DD7-46E2-8597-F109A3407B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71600"/>
            <a:ext cx="9372600" cy="4896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988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599" cy="315912"/>
          </a:xfrm>
        </p:spPr>
        <p:txBody>
          <a:bodyPr/>
          <a:lstStyle/>
          <a:p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website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0" y="838200"/>
            <a:ext cx="11353799" cy="5338763"/>
          </a:xfrm>
        </p:spPr>
        <p:txBody>
          <a:bodyPr/>
          <a:lstStyle/>
          <a:p>
            <a:r>
              <a:rPr lang="en-US" dirty="0"/>
              <a:t>Chi </a:t>
            </a:r>
            <a:r>
              <a:rPr lang="en-US" dirty="0" err="1"/>
              <a:t>tiết</a:t>
            </a:r>
            <a:r>
              <a:rPr lang="en-US" dirty="0"/>
              <a:t> </a:t>
            </a:r>
            <a:r>
              <a:rPr lang="en-US" dirty="0" err="1"/>
              <a:t>sản</a:t>
            </a:r>
            <a:r>
              <a:rPr lang="en-US" dirty="0"/>
              <a:t> </a:t>
            </a:r>
            <a:r>
              <a:rPr lang="en-US" dirty="0" err="1"/>
              <a:t>phẩm</a:t>
            </a:r>
            <a:r>
              <a:rPr lang="en-US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72AD42-F267-4730-80C0-86BAA9FFA2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95400"/>
            <a:ext cx="9677400" cy="5050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335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60202-1E18-4091-BE42-E341A3E523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2400"/>
            <a:ext cx="10515599" cy="549275"/>
          </a:xfrm>
        </p:spPr>
        <p:txBody>
          <a:bodyPr/>
          <a:lstStyle/>
          <a:p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website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D67D28-AABD-49C9-B6A3-0D821CDB50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838200"/>
            <a:ext cx="11430000" cy="5562599"/>
          </a:xfrm>
        </p:spPr>
        <p:txBody>
          <a:bodyPr/>
          <a:lstStyle/>
          <a:p>
            <a:r>
              <a:rPr lang="en-US" dirty="0" err="1"/>
              <a:t>Trang</a:t>
            </a:r>
            <a:r>
              <a:rPr lang="en-US" dirty="0"/>
              <a:t> </a:t>
            </a:r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</a:t>
            </a:r>
            <a:r>
              <a:rPr lang="en-US" dirty="0" err="1"/>
              <a:t>QTCStore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C3063C-F503-4D20-A95A-493CCF083F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337467"/>
            <a:ext cx="9448800" cy="4921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970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ctrTitle"/>
          </p:nvPr>
        </p:nvSpPr>
        <p:spPr>
          <a:xfrm>
            <a:off x="-228600" y="152400"/>
            <a:ext cx="9144000" cy="706438"/>
          </a:xfrm>
        </p:spPr>
        <p:txBody>
          <a:bodyPr/>
          <a:lstStyle/>
          <a:p>
            <a:r>
              <a:rPr lang="en-US" sz="5400" dirty="0" err="1"/>
              <a:t>Một</a:t>
            </a:r>
            <a:r>
              <a:rPr lang="en-US" sz="5400" dirty="0"/>
              <a:t> </a:t>
            </a:r>
            <a:r>
              <a:rPr lang="en-US" sz="5400" dirty="0" err="1"/>
              <a:t>số</a:t>
            </a:r>
            <a:r>
              <a:rPr lang="en-US" sz="5400" dirty="0"/>
              <a:t> </a:t>
            </a:r>
            <a:r>
              <a:rPr lang="en-US" sz="5400" dirty="0" err="1"/>
              <a:t>hình</a:t>
            </a:r>
            <a:r>
              <a:rPr lang="en-US" sz="5400" dirty="0"/>
              <a:t> </a:t>
            </a:r>
            <a:r>
              <a:rPr lang="en-US" sz="5400" dirty="0" err="1"/>
              <a:t>trên</a:t>
            </a:r>
            <a:r>
              <a:rPr lang="en-US" sz="5400" dirty="0"/>
              <a:t> website</a:t>
            </a:r>
          </a:p>
        </p:txBody>
      </p:sp>
      <p:sp>
        <p:nvSpPr>
          <p:cNvPr id="3" name="Tiêu đề phụ 2"/>
          <p:cNvSpPr>
            <a:spLocks noGrp="1"/>
          </p:cNvSpPr>
          <p:nvPr>
            <p:ph type="subTitle" idx="1"/>
          </p:nvPr>
        </p:nvSpPr>
        <p:spPr>
          <a:xfrm>
            <a:off x="685800" y="858838"/>
            <a:ext cx="10972800" cy="5389561"/>
          </a:xfrm>
        </p:spPr>
        <p:txBody>
          <a:bodyPr/>
          <a:lstStyle/>
          <a:p>
            <a:pPr algn="l"/>
            <a:r>
              <a:rPr lang="en-US" dirty="0"/>
              <a:t>- </a:t>
            </a:r>
            <a:r>
              <a:rPr lang="vi-VN" dirty="0"/>
              <a:t>H</a:t>
            </a:r>
            <a:r>
              <a:rPr lang="en-US" dirty="0" err="1"/>
              <a:t>ãng</a:t>
            </a:r>
            <a:r>
              <a:rPr lang="en-US" dirty="0"/>
              <a:t> </a:t>
            </a:r>
            <a:r>
              <a:rPr lang="en-US" dirty="0" err="1"/>
              <a:t>sản</a:t>
            </a:r>
            <a:r>
              <a:rPr lang="en-US" dirty="0"/>
              <a:t> </a:t>
            </a:r>
            <a:r>
              <a:rPr lang="en-US" dirty="0" err="1"/>
              <a:t>xuất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1A9616C-F8AB-4A04-8D05-B1275DFEDF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258768"/>
            <a:ext cx="9677400" cy="5025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7371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/>
          </a:blip>
          <a:stretch>
            <a:fillRect l="-999" r="-999"/>
          </a:stretch>
        </a:blip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/>
        </p:nvSpPr>
        <p:spPr>
          <a:xfrm>
            <a:off x="3387741" y="1855800"/>
            <a:ext cx="5501186" cy="7078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4000" b="1" dirty="0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rPr>
              <a:t>THANK FOR WATCH!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ctrTitle"/>
          </p:nvPr>
        </p:nvSpPr>
        <p:spPr>
          <a:xfrm>
            <a:off x="13063" y="0"/>
            <a:ext cx="12192000" cy="838200"/>
          </a:xfrm>
          <a:noFill/>
        </p:spPr>
        <p:txBody>
          <a:bodyPr/>
          <a:lstStyle/>
          <a:p>
            <a:pPr algn="l"/>
            <a:r>
              <a:rPr lang="en-US" sz="3200" dirty="0">
                <a:solidFill>
                  <a:srgbClr val="7030A0"/>
                </a:solidFill>
                <a:latin typeface="+mj-lt"/>
              </a:rPr>
              <a:t>PHÂN CÔNG </a:t>
            </a:r>
            <a:r>
              <a:rPr lang="en-US" sz="3200" dirty="0" err="1">
                <a:solidFill>
                  <a:srgbClr val="7030A0"/>
                </a:solidFill>
                <a:latin typeface="+mj-lt"/>
              </a:rPr>
              <a:t>CÔNG</a:t>
            </a:r>
            <a:r>
              <a:rPr lang="en-US" sz="3200" dirty="0">
                <a:solidFill>
                  <a:srgbClr val="7030A0"/>
                </a:solidFill>
                <a:latin typeface="+mj-lt"/>
              </a:rPr>
              <a:t> VIỆC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1305488"/>
              </p:ext>
            </p:extLst>
          </p:nvPr>
        </p:nvGraphicFramePr>
        <p:xfrm>
          <a:off x="914400" y="1219200"/>
          <a:ext cx="10058400" cy="420825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029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29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14713"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Tên</a:t>
                      </a:r>
                      <a:r>
                        <a:rPr lang="en-US" sz="1400" dirty="0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thành</a:t>
                      </a:r>
                      <a:r>
                        <a:rPr lang="en-US" sz="1400" dirty="0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viên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Tên</a:t>
                      </a:r>
                      <a:r>
                        <a:rPr lang="en-US" sz="1400" dirty="0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công</a:t>
                      </a:r>
                      <a:r>
                        <a:rPr lang="en-US" sz="1400" dirty="0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việc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48594">
                <a:tc>
                  <a:txBody>
                    <a:bodyPr/>
                    <a:lstStyle/>
                    <a:p>
                      <a:pPr marL="0" marR="0" algn="just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  <a:p>
                      <a:pPr marL="0" marR="0" algn="just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  <a:p>
                      <a:pPr marL="0" marR="0" algn="just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Phạm</a:t>
                      </a:r>
                      <a:r>
                        <a:rPr lang="en-US" sz="1400" dirty="0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Đức</a:t>
                      </a:r>
                      <a:r>
                        <a:rPr lang="en-US" sz="1400" dirty="0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Thắng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2900" marR="0" lvl="0" indent="-342900" algn="just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Times New Roman" panose="02020603050405020304" pitchFamily="18" charset="0"/>
                        <a:buChar char="-"/>
                      </a:pPr>
                      <a:r>
                        <a:rPr lang="en-US" sz="1400" dirty="0" err="1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Đăng</a:t>
                      </a:r>
                      <a:r>
                        <a:rPr lang="en-US" sz="1400" dirty="0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nhập</a:t>
                      </a:r>
                      <a:r>
                        <a:rPr lang="en-US" sz="1400" dirty="0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đăng</a:t>
                      </a:r>
                      <a:r>
                        <a:rPr lang="en-US" sz="1400" dirty="0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ký</a:t>
                      </a:r>
                      <a:r>
                        <a:rPr lang="en-US" sz="1400" dirty="0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vi-VN" sz="1400" dirty="0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Admin</a:t>
                      </a:r>
                      <a:endParaRPr lang="en-US" sz="1400" dirty="0"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342900" algn="just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Times New Roman" panose="02020603050405020304" pitchFamily="18" charset="0"/>
                        <a:buChar char="-"/>
                      </a:pPr>
                      <a:r>
                        <a:rPr lang="en-US" sz="1400" dirty="0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Ban</a:t>
                      </a:r>
                      <a:r>
                        <a:rPr lang="vi-VN" sz="1400" dirty="0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ner</a:t>
                      </a:r>
                    </a:p>
                    <a:p>
                      <a:pPr marL="342900" marR="0" lvl="0" indent="-342900" algn="just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Times New Roman" panose="02020603050405020304" pitchFamily="18" charset="0"/>
                        <a:buChar char="-"/>
                      </a:pPr>
                      <a:r>
                        <a:rPr lang="vi-VN" sz="14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Phương thức vận chuyển</a:t>
                      </a:r>
                    </a:p>
                    <a:p>
                      <a:pPr marL="342900" marR="0" lvl="0" indent="-342900" algn="just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Times New Roman" panose="02020603050405020304" pitchFamily="18" charset="0"/>
                        <a:buChar char="-"/>
                      </a:pPr>
                      <a:r>
                        <a:rPr lang="vi-VN" sz="14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Phương thức thanh toán</a:t>
                      </a:r>
                    </a:p>
                    <a:p>
                      <a:pPr marL="342900" marR="0" lvl="0" indent="-342900" algn="just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Times New Roman" panose="02020603050405020304" pitchFamily="18" charset="0"/>
                        <a:buChar char="-"/>
                      </a:pPr>
                      <a:r>
                        <a:rPr lang="vi-VN" sz="14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Quản lý khách hàng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1446">
                <a:tc>
                  <a:txBody>
                    <a:bodyPr/>
                    <a:lstStyle/>
                    <a:p>
                      <a:pPr marL="0" marR="0" algn="just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  <a:p>
                      <a:pPr marL="0" marR="0" algn="just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  <a:p>
                      <a:pPr marL="0" marR="0" algn="just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Trần</a:t>
                      </a:r>
                      <a:r>
                        <a:rPr lang="en-US" sz="1400" dirty="0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Mạnh</a:t>
                      </a:r>
                      <a:r>
                        <a:rPr lang="en-US" sz="1400" dirty="0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Quốc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2900" marR="0" lvl="0" indent="-342900" algn="just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Times New Roman" panose="02020603050405020304" pitchFamily="18" charset="0"/>
                        <a:buChar char="-"/>
                      </a:pPr>
                      <a:endParaRPr lang="vi-VN" sz="1400" dirty="0"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342900" algn="just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Times New Roman" panose="02020603050405020304" pitchFamily="18" charset="0"/>
                        <a:buChar char="-"/>
                      </a:pPr>
                      <a:r>
                        <a:rPr lang="en-US" sz="1400" dirty="0" err="1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Sản</a:t>
                      </a:r>
                      <a:r>
                        <a:rPr lang="en-US" sz="1400" dirty="0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Phẩm</a:t>
                      </a:r>
                      <a:r>
                        <a:rPr lang="en-US" sz="1400" dirty="0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 </a:t>
                      </a:r>
                    </a:p>
                    <a:p>
                      <a:pPr marL="342900" marR="0" lvl="0" indent="-342900" algn="just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Times New Roman" panose="02020603050405020304" pitchFamily="18" charset="0"/>
                        <a:buChar char="-"/>
                      </a:pPr>
                      <a:r>
                        <a:rPr lang="en-US" sz="1400" dirty="0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Giao </a:t>
                      </a:r>
                      <a:r>
                        <a:rPr lang="en-US" sz="1400" dirty="0" err="1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diện</a:t>
                      </a:r>
                      <a:endParaRPr lang="en-US" sz="1400" dirty="0"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342900" algn="just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Times New Roman" panose="02020603050405020304" pitchFamily="18" charset="0"/>
                        <a:buChar char="-"/>
                      </a:pPr>
                      <a:r>
                        <a:rPr lang="en-US" sz="1400" dirty="0" err="1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Giỏ</a:t>
                      </a:r>
                      <a:r>
                        <a:rPr lang="en-US" sz="1400" dirty="0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hàng</a:t>
                      </a:r>
                      <a:r>
                        <a:rPr lang="en-US" sz="1400" dirty="0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thanh</a:t>
                      </a:r>
                      <a:r>
                        <a:rPr lang="en-US" sz="1400" dirty="0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toán</a:t>
                      </a:r>
                      <a:endParaRPr lang="en-US" sz="1400" dirty="0"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342900" algn="just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Times New Roman" panose="02020603050405020304" pitchFamily="18" charset="0"/>
                        <a:buChar char="-"/>
                      </a:pPr>
                      <a:r>
                        <a:rPr lang="en-US" sz="1400" dirty="0" err="1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Gửi</a:t>
                      </a:r>
                      <a:r>
                        <a:rPr lang="en-US" sz="1400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 mail</a:t>
                      </a:r>
                      <a:endParaRPr lang="vi-VN" sz="1400" dirty="0"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just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Times New Roman" panose="02020603050405020304" pitchFamily="18" charset="0"/>
                        <a:buNone/>
                      </a:pP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342900" algn="just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Times New Roman" panose="02020603050405020304" pitchFamily="18" charset="0"/>
                        <a:buChar char="-"/>
                      </a:pP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1446">
                <a:tc>
                  <a:txBody>
                    <a:bodyPr/>
                    <a:lstStyle/>
                    <a:p>
                      <a:pPr marL="0" marR="0" algn="just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Nguyễn Hữu Bằng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2900" marR="0" lvl="0" indent="-342900" algn="just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Times New Roman" panose="02020603050405020304" pitchFamily="18" charset="0"/>
                        <a:buChar char="-"/>
                      </a:pPr>
                      <a:r>
                        <a:rPr lang="vi-VN" sz="1400" dirty="0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T</a:t>
                      </a:r>
                      <a:r>
                        <a:rPr lang="en-US" sz="1400" dirty="0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in </a:t>
                      </a:r>
                      <a:r>
                        <a:rPr lang="en-US" sz="1400" dirty="0" err="1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tức</a:t>
                      </a:r>
                      <a:endParaRPr lang="en-US" sz="1400" dirty="0"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342900" algn="just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Times New Roman" panose="02020603050405020304" pitchFamily="18" charset="0"/>
                        <a:buChar char="-"/>
                      </a:pPr>
                      <a:r>
                        <a:rPr lang="vi-VN" sz="1400" dirty="0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T</a:t>
                      </a:r>
                      <a:r>
                        <a:rPr lang="en-US" sz="1400" dirty="0" err="1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ài</a:t>
                      </a:r>
                      <a:r>
                        <a:rPr lang="en-US" sz="1400" dirty="0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liệ</a:t>
                      </a:r>
                      <a:r>
                        <a:rPr lang="vi-VN" sz="1400" dirty="0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u</a:t>
                      </a:r>
                      <a:endParaRPr lang="en-US" sz="1400" dirty="0"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342900" algn="just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Times New Roman" panose="02020603050405020304" pitchFamily="18" charset="0"/>
                        <a:buChar char="-"/>
                      </a:pPr>
                      <a:r>
                        <a:rPr lang="vi-VN" sz="1400" dirty="0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S</a:t>
                      </a:r>
                      <a:r>
                        <a:rPr lang="en-US" sz="1400" dirty="0" err="1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lides</a:t>
                      </a:r>
                      <a:endParaRPr lang="en-US" sz="1400" dirty="0"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342900" algn="just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Times New Roman" panose="02020603050405020304" pitchFamily="18" charset="0"/>
                        <a:buChar char="-"/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Database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627898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" y="0"/>
            <a:ext cx="10515599" cy="1020762"/>
          </a:xfrm>
        </p:spPr>
        <p:txBody>
          <a:bodyPr/>
          <a:lstStyle/>
          <a:p>
            <a:pPr lvl="0"/>
            <a:r>
              <a:rPr lang="en-US" sz="3000" b="1" dirty="0">
                <a:solidFill>
                  <a:srgbClr val="832C8B"/>
                </a:solidFill>
              </a:rPr>
              <a:t>NỘI DUNG TRÌNH BÀY</a:t>
            </a:r>
            <a:endParaRPr lang="en-US" sz="30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" y="838200"/>
            <a:ext cx="11887200" cy="5486400"/>
          </a:xfrm>
        </p:spPr>
        <p:txBody>
          <a:bodyPr/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vi-VN" dirty="0"/>
              <a:t>Tổng quan đề tài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vi-VN" dirty="0"/>
              <a:t>Chức năng chính của ứng dụng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vi-VN" dirty="0"/>
              <a:t>Kiến trúc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vi-VN" dirty="0"/>
              <a:t>và mô hình thiết kế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vi-VN" dirty="0"/>
              <a:t>Biểu đồ luồng dữ liệu mức ngữ cảnh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vi-VN" dirty="0"/>
              <a:t>Sơ đồ quan hệ thực thể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vi-VN" dirty="0"/>
              <a:t>Thiết kế cơ sở dữ liệu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vi-VN" dirty="0"/>
              <a:t>Một số hình ảnh chính trong website</a:t>
            </a:r>
          </a:p>
        </p:txBody>
      </p:sp>
    </p:spTree>
    <p:extLst>
      <p:ext uri="{BB962C8B-B14F-4D97-AF65-F5344CB8AC3E}">
        <p14:creationId xmlns:p14="http://schemas.microsoft.com/office/powerpoint/2010/main" val="1477773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" y="0"/>
            <a:ext cx="10515599" cy="1020762"/>
          </a:xfrm>
        </p:spPr>
        <p:txBody>
          <a:bodyPr/>
          <a:lstStyle/>
          <a:p>
            <a:pPr lvl="0"/>
            <a:r>
              <a:rPr lang="en-US" sz="3000" b="1" dirty="0">
                <a:solidFill>
                  <a:srgbClr val="832C8B"/>
                </a:solidFill>
              </a:rPr>
              <a:t>TỔNG QUAN ĐỀ TÀI</a:t>
            </a:r>
            <a:endParaRPr lang="en-US" sz="30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" y="838200"/>
            <a:ext cx="11887200" cy="5486400"/>
          </a:xfrm>
        </p:spPr>
        <p:txBody>
          <a:bodyPr/>
          <a:lstStyle/>
          <a:p>
            <a:pPr marL="177800" indent="0">
              <a:lnSpc>
                <a:spcPct val="150000"/>
              </a:lnSpc>
              <a:buNone/>
            </a:pPr>
            <a:r>
              <a:rPr lang="vi-VN" sz="1800" dirty="0"/>
              <a:t>Hiện nay, thương mại điện tử ngày càng được ứng dụng rộng rãi ở nước ta</a:t>
            </a:r>
            <a:r>
              <a:rPr lang="en-US" sz="1800" dirty="0"/>
              <a:t> </a:t>
            </a:r>
            <a:r>
              <a:rPr lang="vi-VN" sz="1800" dirty="0"/>
              <a:t>dưới nhiều hình thức khác nhau. Và một trong những ứng dụng của thương mại</a:t>
            </a:r>
            <a:r>
              <a:rPr lang="en-US" sz="1800" dirty="0"/>
              <a:t> </a:t>
            </a:r>
            <a:r>
              <a:rPr lang="vi-VN" sz="1800" dirty="0"/>
              <a:t>điện tử ở nước ta là dịch vụ bán hàng qua mạng internet. Trong bất cứ lĩnh vực</a:t>
            </a:r>
            <a:r>
              <a:rPr lang="en-US" sz="1800" dirty="0"/>
              <a:t> </a:t>
            </a:r>
            <a:r>
              <a:rPr lang="vi-VN" sz="1800" dirty="0"/>
              <a:t>nào,thương mại điện tử đã khẳng định được vai trò xúc tiến và thúc đẩy sự phát</a:t>
            </a:r>
            <a:r>
              <a:rPr lang="en-US" sz="1800" dirty="0"/>
              <a:t> </a:t>
            </a:r>
            <a:r>
              <a:rPr lang="vi-VN" sz="1800" dirty="0"/>
              <a:t>triển của doanh nghiệp. Nó không những làm giảm thời gian mà chúng ta còn thực</a:t>
            </a:r>
            <a:r>
              <a:rPr lang="en-US" sz="1800" dirty="0"/>
              <a:t> </a:t>
            </a:r>
            <a:r>
              <a:rPr lang="vi-VN" sz="1800" dirty="0"/>
              <a:t>hiện được nhiều công việc với tốc độ nhanh hơn và chi phí thấp hơn so với cách</a:t>
            </a:r>
            <a:r>
              <a:rPr lang="en-US" sz="1800" dirty="0"/>
              <a:t> </a:t>
            </a:r>
            <a:r>
              <a:rPr lang="vi-VN" sz="1800" dirty="0"/>
              <a:t>truyền thống. Ngoài ra người sử dụng so sánh giá ở nhiều nơi để mua những mặt</a:t>
            </a:r>
            <a:r>
              <a:rPr lang="en-US" sz="1800" dirty="0"/>
              <a:t> </a:t>
            </a:r>
            <a:r>
              <a:rPr lang="vi-VN" sz="1800" dirty="0"/>
              <a:t>hàng tốt, giá hợp lý. Với những kiến thức đã học và thời gian thực tế, chúng em xin</a:t>
            </a:r>
            <a:r>
              <a:rPr lang="en-US" sz="1800" dirty="0"/>
              <a:t> </a:t>
            </a:r>
            <a:r>
              <a:rPr lang="vi-VN" sz="1800" dirty="0"/>
              <a:t>chọn đề tài “Xây dựng website thương mại điện tử - QT</a:t>
            </a:r>
            <a:r>
              <a:rPr lang="en-US" sz="1800" dirty="0"/>
              <a:t>B</a:t>
            </a:r>
            <a:r>
              <a:rPr lang="vi-VN" sz="1800" dirty="0"/>
              <a:t>” để tiến hành làm việc.</a:t>
            </a:r>
            <a:r>
              <a:rPr lang="en-US" sz="1800"/>
              <a:t> H</a:t>
            </a:r>
            <a:r>
              <a:rPr lang="vi-VN" sz="1800"/>
              <a:t>i </a:t>
            </a:r>
            <a:r>
              <a:rPr lang="vi-VN" sz="1800" dirty="0"/>
              <a:t>vọng đây sẽ là hệ thống mà khách</a:t>
            </a:r>
            <a:r>
              <a:rPr lang="en-US" sz="1800" dirty="0"/>
              <a:t> </a:t>
            </a:r>
            <a:r>
              <a:rPr lang="vi-VN" sz="1800" dirty="0"/>
              <a:t>hàng đang mong đợi.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49562784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" y="0"/>
            <a:ext cx="10515599" cy="1020762"/>
          </a:xfrm>
        </p:spPr>
        <p:txBody>
          <a:bodyPr/>
          <a:lstStyle/>
          <a:p>
            <a:pPr lvl="0"/>
            <a:r>
              <a:rPr lang="en-US" sz="3000" b="1" dirty="0">
                <a:solidFill>
                  <a:srgbClr val="832C8B"/>
                </a:solidFill>
              </a:rPr>
              <a:t>CHỨC NĂNG </a:t>
            </a:r>
            <a:r>
              <a:rPr lang="vi-VN" sz="3000" b="1" dirty="0">
                <a:solidFill>
                  <a:srgbClr val="832C8B"/>
                </a:solidFill>
              </a:rPr>
              <a:t>TỔNG QUÁT CỦA ỨNG DỤNG</a:t>
            </a:r>
            <a:endParaRPr lang="en-US" sz="30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" y="838201"/>
            <a:ext cx="4686300" cy="6019799"/>
          </a:xfrm>
        </p:spPr>
        <p:txBody>
          <a:bodyPr/>
          <a:lstStyle/>
          <a:p>
            <a:pPr>
              <a:lnSpc>
                <a:spcPct val="150000"/>
              </a:lnSpc>
              <a:buFontTx/>
              <a:buChar char="-"/>
            </a:pPr>
            <a:endParaRPr lang="en-US" sz="1100" dirty="0"/>
          </a:p>
          <a:p>
            <a:pPr>
              <a:lnSpc>
                <a:spcPct val="150000"/>
              </a:lnSpc>
              <a:buFontTx/>
              <a:buChar char="-"/>
            </a:pPr>
            <a:endParaRPr lang="vi-VN" sz="1100" dirty="0"/>
          </a:p>
          <a:p>
            <a:pPr>
              <a:lnSpc>
                <a:spcPct val="150000"/>
              </a:lnSpc>
              <a:buFontTx/>
              <a:buChar char="-"/>
            </a:pPr>
            <a:endParaRPr lang="en-US" sz="1100" dirty="0"/>
          </a:p>
        </p:txBody>
      </p:sp>
      <p:graphicFrame>
        <p:nvGraphicFramePr>
          <p:cNvPr id="6" name="Bảng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9457138"/>
              </p:ext>
            </p:extLst>
          </p:nvPr>
        </p:nvGraphicFramePr>
        <p:xfrm>
          <a:off x="38100" y="762000"/>
          <a:ext cx="11925300" cy="5715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62650">
                  <a:extLst>
                    <a:ext uri="{9D8B030D-6E8A-4147-A177-3AD203B41FA5}">
                      <a16:colId xmlns:a16="http://schemas.microsoft.com/office/drawing/2014/main" val="1038265660"/>
                    </a:ext>
                  </a:extLst>
                </a:gridCol>
                <a:gridCol w="5962650">
                  <a:extLst>
                    <a:ext uri="{9D8B030D-6E8A-4147-A177-3AD203B41FA5}">
                      <a16:colId xmlns:a16="http://schemas.microsoft.com/office/drawing/2014/main" val="1459028444"/>
                    </a:ext>
                  </a:extLst>
                </a:gridCol>
              </a:tblGrid>
              <a:tr h="571500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vi-VN" sz="1400" b="0" dirty="0">
                          <a:solidFill>
                            <a:schemeClr val="tx1"/>
                          </a:solidFill>
                        </a:rPr>
                        <a:t> Đăng </a:t>
                      </a:r>
                      <a:r>
                        <a:rPr lang="vi-VN" sz="1400" b="0" dirty="0" err="1">
                          <a:solidFill>
                            <a:schemeClr val="tx1"/>
                          </a:solidFill>
                        </a:rPr>
                        <a:t>nhập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</a:rPr>
                        <a:t>Đăng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</a:rPr>
                        <a:t>kí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  </a:t>
                      </a:r>
                    </a:p>
                    <a:p>
                      <a:pPr algn="just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</a:rPr>
                        <a:t>Quản</a:t>
                      </a:r>
                      <a:r>
                        <a:rPr lang="en-US" sz="1400" b="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400" b="0" baseline="0" dirty="0" err="1">
                          <a:solidFill>
                            <a:schemeClr val="tx1"/>
                          </a:solidFill>
                        </a:rPr>
                        <a:t>lý</a:t>
                      </a:r>
                      <a:r>
                        <a:rPr lang="en-US" sz="1400" b="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400" b="0" baseline="0" dirty="0" err="1">
                          <a:solidFill>
                            <a:schemeClr val="tx1"/>
                          </a:solidFill>
                        </a:rPr>
                        <a:t>quản</a:t>
                      </a:r>
                      <a:r>
                        <a:rPr lang="en-US" sz="1400" b="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400" b="0" baseline="0" dirty="0" err="1">
                          <a:solidFill>
                            <a:schemeClr val="tx1"/>
                          </a:solidFill>
                        </a:rPr>
                        <a:t>trị</a:t>
                      </a:r>
                      <a:r>
                        <a:rPr lang="en-US" sz="1400" b="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400" b="0" baseline="0" dirty="0" err="1">
                          <a:solidFill>
                            <a:schemeClr val="tx1"/>
                          </a:solidFill>
                        </a:rPr>
                        <a:t>viên</a:t>
                      </a:r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  <a:p>
                      <a:pPr algn="just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</a:rPr>
                        <a:t>Đổi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</a:rPr>
                        <a:t>thông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 tin ng</a:t>
                      </a:r>
                      <a:r>
                        <a:rPr lang="vi-VN" sz="1400" b="0" dirty="0">
                          <a:solidFill>
                            <a:schemeClr val="tx1"/>
                          </a:solidFill>
                        </a:rPr>
                        <a:t>ư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</a:rPr>
                        <a:t>ời</a:t>
                      </a:r>
                      <a:r>
                        <a:rPr lang="en-US" sz="1400" b="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400" b="0" baseline="0" dirty="0" err="1">
                          <a:solidFill>
                            <a:schemeClr val="tx1"/>
                          </a:solidFill>
                        </a:rPr>
                        <a:t>dùng</a:t>
                      </a:r>
                      <a:r>
                        <a:rPr lang="en-US" sz="1400" b="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  <a:p>
                      <a:pPr algn="just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</a:rPr>
                        <a:t>Đổi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</a:rPr>
                        <a:t>mật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</a:rPr>
                        <a:t>khẩu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</a:rPr>
                        <a:t>người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</a:rPr>
                        <a:t>dùng</a:t>
                      </a:r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  <a:p>
                      <a:pPr algn="just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</a:rPr>
                        <a:t>Thêm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en-US" sz="1400" b="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400" b="0" baseline="0" dirty="0" err="1">
                          <a:solidFill>
                            <a:schemeClr val="tx1"/>
                          </a:solidFill>
                        </a:rPr>
                        <a:t>sửa</a:t>
                      </a:r>
                      <a:r>
                        <a:rPr lang="en-US" sz="1400" b="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400" b="0" baseline="0" dirty="0" err="1">
                          <a:solidFill>
                            <a:schemeClr val="tx1"/>
                          </a:solidFill>
                        </a:rPr>
                        <a:t>xóa</a:t>
                      </a:r>
                      <a:r>
                        <a:rPr lang="en-US" sz="1400" b="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400" b="0" baseline="0" dirty="0" err="1">
                          <a:solidFill>
                            <a:schemeClr val="tx1"/>
                          </a:solidFill>
                        </a:rPr>
                        <a:t>danh</a:t>
                      </a:r>
                      <a:r>
                        <a:rPr lang="en-US" sz="1400" b="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400" b="0" baseline="0" dirty="0" err="1">
                          <a:solidFill>
                            <a:schemeClr val="tx1"/>
                          </a:solidFill>
                        </a:rPr>
                        <a:t>mục</a:t>
                      </a:r>
                      <a:r>
                        <a:rPr lang="en-US" sz="1400" b="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400" b="0" baseline="0" dirty="0" err="1">
                          <a:solidFill>
                            <a:schemeClr val="tx1"/>
                          </a:solidFill>
                        </a:rPr>
                        <a:t>sản</a:t>
                      </a:r>
                      <a:r>
                        <a:rPr lang="en-US" sz="1400" b="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400" b="0" baseline="0" dirty="0" err="1">
                          <a:solidFill>
                            <a:schemeClr val="tx1"/>
                          </a:solidFill>
                        </a:rPr>
                        <a:t>phẩm</a:t>
                      </a:r>
                      <a:endParaRPr lang="vi-VN" sz="1400" b="0" dirty="0">
                        <a:solidFill>
                          <a:schemeClr val="tx1"/>
                        </a:solidFill>
                      </a:endParaRPr>
                    </a:p>
                    <a:p>
                      <a:pPr algn="just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</a:rPr>
                        <a:t>Thêm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 ,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</a:rPr>
                        <a:t>sửa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 ,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</a:rPr>
                        <a:t>xóa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</a:rPr>
                        <a:t>xem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 chi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</a:rPr>
                        <a:t>tiết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</a:rPr>
                        <a:t>sản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</a:rPr>
                        <a:t>phẩm</a:t>
                      </a:r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  <a:p>
                      <a:pPr algn="just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</a:rPr>
                        <a:t>Tìm</a:t>
                      </a:r>
                      <a:r>
                        <a:rPr lang="en-US" sz="1400" b="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400" b="0" baseline="0" dirty="0" err="1">
                          <a:solidFill>
                            <a:schemeClr val="tx1"/>
                          </a:solidFill>
                        </a:rPr>
                        <a:t>kiếm</a:t>
                      </a:r>
                      <a:r>
                        <a:rPr lang="en-US" sz="1400" b="0" baseline="0" dirty="0">
                          <a:solidFill>
                            <a:schemeClr val="tx1"/>
                          </a:solidFill>
                        </a:rPr>
                        <a:t> , </a:t>
                      </a:r>
                      <a:r>
                        <a:rPr lang="en-US" sz="1400" b="0" baseline="0" dirty="0" err="1">
                          <a:solidFill>
                            <a:schemeClr val="tx1"/>
                          </a:solidFill>
                        </a:rPr>
                        <a:t>lọc</a:t>
                      </a:r>
                      <a:r>
                        <a:rPr lang="en-US" sz="1400" b="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400" b="0" baseline="0" dirty="0" err="1">
                          <a:solidFill>
                            <a:schemeClr val="tx1"/>
                          </a:solidFill>
                        </a:rPr>
                        <a:t>sản</a:t>
                      </a:r>
                      <a:r>
                        <a:rPr lang="en-US" sz="1400" b="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400" b="0" baseline="0" dirty="0" err="1">
                          <a:solidFill>
                            <a:schemeClr val="tx1"/>
                          </a:solidFill>
                        </a:rPr>
                        <a:t>phẩm</a:t>
                      </a:r>
                      <a:endParaRPr lang="en-US" sz="1400" b="0" baseline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just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sz="1400" b="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400" b="0" baseline="0" dirty="0" err="1">
                          <a:solidFill>
                            <a:schemeClr val="tx1"/>
                          </a:solidFill>
                        </a:rPr>
                        <a:t>Xây</a:t>
                      </a:r>
                      <a:r>
                        <a:rPr lang="en-US" sz="1400" b="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400" b="0" baseline="0" dirty="0" err="1">
                          <a:solidFill>
                            <a:schemeClr val="tx1"/>
                          </a:solidFill>
                        </a:rPr>
                        <a:t>dựng</a:t>
                      </a:r>
                      <a:r>
                        <a:rPr lang="en-US" sz="1400" b="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400" b="0" baseline="0" dirty="0" err="1">
                          <a:solidFill>
                            <a:schemeClr val="tx1"/>
                          </a:solidFill>
                        </a:rPr>
                        <a:t>cấu</a:t>
                      </a:r>
                      <a:r>
                        <a:rPr lang="en-US" sz="1400" b="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400" b="0" baseline="0" dirty="0" err="1">
                          <a:solidFill>
                            <a:schemeClr val="tx1"/>
                          </a:solidFill>
                        </a:rPr>
                        <a:t>hình</a:t>
                      </a:r>
                      <a:endParaRPr lang="en-US" sz="1400" b="0" baseline="0" dirty="0">
                        <a:solidFill>
                          <a:schemeClr val="tx1"/>
                        </a:solidFill>
                      </a:endParaRPr>
                    </a:p>
                    <a:p>
                      <a:pPr algn="just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 So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</a:rPr>
                        <a:t>sánh</a:t>
                      </a:r>
                      <a:r>
                        <a:rPr lang="en-US" sz="1400" b="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400" b="0" baseline="0" dirty="0" err="1">
                          <a:solidFill>
                            <a:schemeClr val="tx1"/>
                          </a:solidFill>
                        </a:rPr>
                        <a:t>sản</a:t>
                      </a:r>
                      <a:r>
                        <a:rPr lang="en-US" sz="1400" b="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400" b="0" baseline="0" dirty="0" err="1">
                          <a:solidFill>
                            <a:schemeClr val="tx1"/>
                          </a:solidFill>
                        </a:rPr>
                        <a:t>phẩm</a:t>
                      </a:r>
                      <a:endParaRPr lang="vi-VN" sz="1400" b="0" dirty="0">
                        <a:solidFill>
                          <a:schemeClr val="tx1"/>
                        </a:solidFill>
                      </a:endParaRPr>
                    </a:p>
                    <a:p>
                      <a:pPr algn="just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</a:rPr>
                        <a:t>Thêm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 ,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</a:rPr>
                        <a:t>sửa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 ,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</a:rPr>
                        <a:t>xóa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</a:rPr>
                        <a:t>xem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 chi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</a:rPr>
                        <a:t>tiết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</a:rPr>
                        <a:t>hãng</a:t>
                      </a:r>
                      <a:r>
                        <a:rPr lang="en-US" sz="1400" b="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</a:rPr>
                        <a:t>sản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</a:rPr>
                        <a:t>xuất</a:t>
                      </a:r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  <a:p>
                      <a:pPr algn="just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vi-VN" sz="1400" b="0" dirty="0">
                          <a:solidFill>
                            <a:schemeClr val="tx1"/>
                          </a:solidFill>
                        </a:rPr>
                        <a:t>Thanh </a:t>
                      </a:r>
                      <a:r>
                        <a:rPr lang="vi-VN" sz="1400" b="0" dirty="0" err="1">
                          <a:solidFill>
                            <a:schemeClr val="tx1"/>
                          </a:solidFill>
                        </a:rPr>
                        <a:t>toán</a:t>
                      </a:r>
                      <a:r>
                        <a:rPr lang="vi-VN" sz="14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vi-VN" sz="1400" b="0" dirty="0" err="1">
                          <a:solidFill>
                            <a:schemeClr val="tx1"/>
                          </a:solidFill>
                        </a:rPr>
                        <a:t>sản</a:t>
                      </a:r>
                      <a:r>
                        <a:rPr lang="vi-VN" sz="14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vi-VN" sz="1400" b="0" dirty="0" err="1">
                          <a:solidFill>
                            <a:schemeClr val="tx1"/>
                          </a:solidFill>
                        </a:rPr>
                        <a:t>phẩm</a:t>
                      </a:r>
                      <a:endParaRPr lang="vi-VN" sz="1400" b="0" dirty="0">
                        <a:solidFill>
                          <a:schemeClr val="tx1"/>
                        </a:solidFill>
                      </a:endParaRPr>
                    </a:p>
                    <a:p>
                      <a:pPr algn="just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vi-VN" sz="14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</a:rPr>
                        <a:t>Thêm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en-US" sz="1400" b="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400" b="0" baseline="0" dirty="0" err="1">
                          <a:solidFill>
                            <a:schemeClr val="tx1"/>
                          </a:solidFill>
                        </a:rPr>
                        <a:t>sửa</a:t>
                      </a:r>
                      <a:r>
                        <a:rPr lang="en-US" sz="1400" b="0" baseline="0" dirty="0">
                          <a:solidFill>
                            <a:schemeClr val="tx1"/>
                          </a:solidFill>
                        </a:rPr>
                        <a:t> , </a:t>
                      </a:r>
                      <a:r>
                        <a:rPr lang="en-US" sz="1400" b="0" baseline="0" dirty="0" err="1">
                          <a:solidFill>
                            <a:schemeClr val="tx1"/>
                          </a:solidFill>
                        </a:rPr>
                        <a:t>xóa</a:t>
                      </a:r>
                      <a:r>
                        <a:rPr lang="en-US" sz="1400" b="0" baseline="0" dirty="0">
                          <a:solidFill>
                            <a:schemeClr val="tx1"/>
                          </a:solidFill>
                        </a:rPr>
                        <a:t>, x</a:t>
                      </a:r>
                      <a:r>
                        <a:rPr lang="vi-VN" sz="1400" b="0" dirty="0">
                          <a:solidFill>
                            <a:schemeClr val="tx1"/>
                          </a:solidFill>
                        </a:rPr>
                        <a:t>em tin </a:t>
                      </a:r>
                      <a:r>
                        <a:rPr lang="vi-VN" sz="1400" b="0" dirty="0" err="1">
                          <a:solidFill>
                            <a:schemeClr val="tx1"/>
                          </a:solidFill>
                        </a:rPr>
                        <a:t>tức</a:t>
                      </a:r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  <a:p>
                      <a:pPr algn="just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</a:rPr>
                        <a:t>Thêm</a:t>
                      </a:r>
                      <a:r>
                        <a:rPr lang="en-US" sz="1400" b="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400" b="0" baseline="0" dirty="0" err="1">
                          <a:solidFill>
                            <a:schemeClr val="tx1"/>
                          </a:solidFill>
                        </a:rPr>
                        <a:t>sản</a:t>
                      </a:r>
                      <a:r>
                        <a:rPr lang="en-US" sz="1400" b="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400" b="0" baseline="0" dirty="0" err="1">
                          <a:solidFill>
                            <a:schemeClr val="tx1"/>
                          </a:solidFill>
                        </a:rPr>
                        <a:t>phẩm</a:t>
                      </a:r>
                      <a:r>
                        <a:rPr lang="en-US" sz="1400" b="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400" b="0" baseline="0" dirty="0" err="1">
                          <a:solidFill>
                            <a:schemeClr val="tx1"/>
                          </a:solidFill>
                        </a:rPr>
                        <a:t>yêu</a:t>
                      </a:r>
                      <a:r>
                        <a:rPr lang="en-US" sz="1400" b="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400" b="0" baseline="0" dirty="0" err="1">
                          <a:solidFill>
                            <a:schemeClr val="tx1"/>
                          </a:solidFill>
                        </a:rPr>
                        <a:t>thích</a:t>
                      </a:r>
                      <a:endParaRPr lang="en-US" sz="1400" b="0" baseline="0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400" b="0" baseline="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en-US" sz="1400" b="0" baseline="0" dirty="0" err="1">
                          <a:solidFill>
                            <a:schemeClr val="tx1"/>
                          </a:solidFill>
                        </a:rPr>
                        <a:t>Xóa</a:t>
                      </a:r>
                      <a:r>
                        <a:rPr lang="en-US" sz="1400" b="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400" b="0" baseline="0" dirty="0" err="1">
                          <a:solidFill>
                            <a:schemeClr val="tx1"/>
                          </a:solidFill>
                        </a:rPr>
                        <a:t>sản</a:t>
                      </a:r>
                      <a:r>
                        <a:rPr lang="en-US" sz="1400" b="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400" b="0" baseline="0" dirty="0" err="1">
                          <a:solidFill>
                            <a:schemeClr val="tx1"/>
                          </a:solidFill>
                        </a:rPr>
                        <a:t>phẩm</a:t>
                      </a:r>
                      <a:r>
                        <a:rPr lang="en-US" sz="1400" b="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400" b="0" baseline="0" dirty="0" err="1">
                          <a:solidFill>
                            <a:schemeClr val="tx1"/>
                          </a:solidFill>
                        </a:rPr>
                        <a:t>khỏi</a:t>
                      </a:r>
                      <a:r>
                        <a:rPr lang="en-US" sz="1400" b="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400" b="0" baseline="0" dirty="0" err="1">
                          <a:solidFill>
                            <a:schemeClr val="tx1"/>
                          </a:solidFill>
                        </a:rPr>
                        <a:t>yêu</a:t>
                      </a:r>
                      <a:r>
                        <a:rPr lang="en-US" sz="1400" b="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400" b="0" baseline="0" dirty="0" err="1">
                          <a:solidFill>
                            <a:schemeClr val="tx1"/>
                          </a:solidFill>
                        </a:rPr>
                        <a:t>thích</a:t>
                      </a:r>
                      <a:endParaRPr lang="en-US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vi-VN" sz="1400" b="0" dirty="0" err="1">
                          <a:solidFill>
                            <a:schemeClr val="tx1"/>
                          </a:solidFill>
                        </a:rPr>
                        <a:t>Phản</a:t>
                      </a:r>
                      <a:r>
                        <a:rPr lang="vi-VN" sz="14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vi-VN" sz="1400" b="0" dirty="0" err="1">
                          <a:solidFill>
                            <a:schemeClr val="tx1"/>
                          </a:solidFill>
                        </a:rPr>
                        <a:t>hồi</a:t>
                      </a:r>
                      <a:r>
                        <a:rPr lang="vi-VN" sz="14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vi-VN" sz="1400" b="0" dirty="0" err="1">
                          <a:solidFill>
                            <a:schemeClr val="tx1"/>
                          </a:solidFill>
                        </a:rPr>
                        <a:t>về</a:t>
                      </a:r>
                      <a:r>
                        <a:rPr lang="vi-VN" sz="14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vi-VN" sz="1400" b="0" dirty="0" err="1">
                          <a:solidFill>
                            <a:schemeClr val="tx1"/>
                          </a:solidFill>
                        </a:rPr>
                        <a:t>sản</a:t>
                      </a:r>
                      <a:r>
                        <a:rPr lang="vi-VN" sz="14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vi-VN" sz="1400" b="0" dirty="0" err="1">
                          <a:solidFill>
                            <a:schemeClr val="tx1"/>
                          </a:solidFill>
                        </a:rPr>
                        <a:t>phẩm</a:t>
                      </a:r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  <a:p>
                      <a:pPr algn="just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</a:rPr>
                        <a:t>Tìm</a:t>
                      </a:r>
                      <a:r>
                        <a:rPr lang="en-US" sz="1400" b="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400" b="0" baseline="0" dirty="0" err="1">
                          <a:solidFill>
                            <a:schemeClr val="tx1"/>
                          </a:solidFill>
                        </a:rPr>
                        <a:t>kiếm</a:t>
                      </a:r>
                      <a:r>
                        <a:rPr lang="en-US" sz="1400" b="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400" b="0" baseline="0" dirty="0" err="1">
                          <a:solidFill>
                            <a:schemeClr val="tx1"/>
                          </a:solidFill>
                        </a:rPr>
                        <a:t>khách</a:t>
                      </a:r>
                      <a:r>
                        <a:rPr lang="en-US" sz="1400" b="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400" b="0" baseline="0" dirty="0" err="1">
                          <a:solidFill>
                            <a:schemeClr val="tx1"/>
                          </a:solidFill>
                        </a:rPr>
                        <a:t>hàng</a:t>
                      </a:r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  <a:p>
                      <a:pPr algn="just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vi-VN" sz="14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vi-VN" sz="1400" b="0" dirty="0" err="1">
                          <a:solidFill>
                            <a:schemeClr val="tx1"/>
                          </a:solidFill>
                        </a:rPr>
                        <a:t>Đặt</a:t>
                      </a:r>
                      <a:r>
                        <a:rPr lang="vi-VN" sz="1400" b="0" dirty="0">
                          <a:solidFill>
                            <a:schemeClr val="tx1"/>
                          </a:solidFill>
                        </a:rPr>
                        <a:t> h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à</a:t>
                      </a:r>
                      <a:r>
                        <a:rPr lang="vi-VN" sz="1400" b="0" dirty="0" err="1">
                          <a:solidFill>
                            <a:schemeClr val="tx1"/>
                          </a:solidFill>
                        </a:rPr>
                        <a:t>ng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  <a:p>
                      <a:pPr algn="just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</a:rPr>
                        <a:t>Hiển</a:t>
                      </a:r>
                      <a:r>
                        <a:rPr lang="en-US" sz="1400" b="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400" b="0" baseline="0" dirty="0" err="1">
                          <a:solidFill>
                            <a:schemeClr val="tx1"/>
                          </a:solidFill>
                        </a:rPr>
                        <a:t>thị</a:t>
                      </a:r>
                      <a:r>
                        <a:rPr lang="en-US" sz="1400" b="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400" b="0" baseline="0" dirty="0" err="1">
                          <a:solidFill>
                            <a:schemeClr val="tx1"/>
                          </a:solidFill>
                        </a:rPr>
                        <a:t>danh</a:t>
                      </a:r>
                      <a:r>
                        <a:rPr lang="en-US" sz="1400" b="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400" b="0" baseline="0" dirty="0" err="1">
                          <a:solidFill>
                            <a:schemeClr val="tx1"/>
                          </a:solidFill>
                        </a:rPr>
                        <a:t>sách</a:t>
                      </a:r>
                      <a:r>
                        <a:rPr lang="en-US" sz="1400" b="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400" b="0" baseline="0" dirty="0" err="1">
                          <a:solidFill>
                            <a:schemeClr val="tx1"/>
                          </a:solidFill>
                        </a:rPr>
                        <a:t>đơn</a:t>
                      </a:r>
                      <a:r>
                        <a:rPr lang="en-US" sz="1400" b="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400" b="0" baseline="0" dirty="0" err="1">
                          <a:solidFill>
                            <a:schemeClr val="tx1"/>
                          </a:solidFill>
                        </a:rPr>
                        <a:t>hàng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                                                                                                                       </a:t>
                      </a:r>
                      <a:endParaRPr lang="vi-VN" sz="1400" b="0" dirty="0">
                        <a:solidFill>
                          <a:schemeClr val="tx1"/>
                        </a:solidFill>
                      </a:endParaRPr>
                    </a:p>
                    <a:p>
                      <a:pPr algn="just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vi-VN" sz="1400" b="0" dirty="0">
                          <a:solidFill>
                            <a:schemeClr val="tx1"/>
                          </a:solidFill>
                        </a:rPr>
                        <a:t> Xem </a:t>
                      </a:r>
                      <a:r>
                        <a:rPr lang="vi-VN" sz="1400" b="0" dirty="0" err="1">
                          <a:solidFill>
                            <a:schemeClr val="tx1"/>
                          </a:solidFill>
                        </a:rPr>
                        <a:t>giỏ</a:t>
                      </a:r>
                      <a:r>
                        <a:rPr lang="vi-VN" sz="14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vi-VN" sz="1400" b="0" dirty="0" err="1">
                          <a:solidFill>
                            <a:schemeClr val="tx1"/>
                          </a:solidFill>
                        </a:rPr>
                        <a:t>hàng</a:t>
                      </a:r>
                      <a:endParaRPr lang="en-US" sz="1400" b="0" baseline="0" dirty="0">
                        <a:solidFill>
                          <a:schemeClr val="tx1"/>
                        </a:solidFill>
                      </a:endParaRPr>
                    </a:p>
                    <a:p>
                      <a:pPr algn="just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sz="1400" b="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400" b="0" baseline="0" dirty="0" err="1">
                          <a:solidFill>
                            <a:schemeClr val="tx1"/>
                          </a:solidFill>
                        </a:rPr>
                        <a:t>Đăng</a:t>
                      </a:r>
                      <a:r>
                        <a:rPr lang="en-US" sz="1400" b="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400" b="0" baseline="0" dirty="0" err="1">
                          <a:solidFill>
                            <a:schemeClr val="tx1"/>
                          </a:solidFill>
                        </a:rPr>
                        <a:t>ký</a:t>
                      </a:r>
                      <a:r>
                        <a:rPr lang="en-US" sz="1400" b="0" baseline="0" dirty="0">
                          <a:solidFill>
                            <a:schemeClr val="tx1"/>
                          </a:solidFill>
                        </a:rPr>
                        <a:t> Email </a:t>
                      </a:r>
                    </a:p>
                    <a:p>
                      <a:pPr algn="just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sz="1400" b="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400" b="0" baseline="0" dirty="0" err="1">
                          <a:solidFill>
                            <a:schemeClr val="tx1"/>
                          </a:solidFill>
                        </a:rPr>
                        <a:t>Gửi</a:t>
                      </a:r>
                      <a:r>
                        <a:rPr lang="en-US" sz="1400" b="0" baseline="0" dirty="0">
                          <a:solidFill>
                            <a:schemeClr val="tx1"/>
                          </a:solidFill>
                        </a:rPr>
                        <a:t> Email</a:t>
                      </a:r>
                      <a:endParaRPr lang="en-US" sz="1400" b="0" i="0" baseline="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buFontTx/>
                        <a:buNone/>
                      </a:pPr>
                      <a:endParaRPr lang="en-US" sz="1400" b="0" i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49937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04964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" y="-26633"/>
            <a:ext cx="10515599" cy="1020762"/>
          </a:xfrm>
        </p:spPr>
        <p:txBody>
          <a:bodyPr/>
          <a:lstStyle/>
          <a:p>
            <a:pPr lvl="0"/>
            <a:r>
              <a:rPr lang="en-US" sz="3000" b="1" dirty="0">
                <a:solidFill>
                  <a:srgbClr val="832C8B"/>
                </a:solidFill>
              </a:rPr>
              <a:t>KIẾN TRÚC ỨNG DỤNG</a:t>
            </a:r>
            <a:endParaRPr lang="en-US" sz="3000" dirty="0"/>
          </a:p>
        </p:txBody>
      </p:sp>
      <p:pic>
        <p:nvPicPr>
          <p:cNvPr id="3" name="Hình ảnh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1752600"/>
            <a:ext cx="2024175" cy="3672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502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FDF726-90FB-4986-9CEF-F27DFE8716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599" cy="315912"/>
          </a:xfrm>
        </p:spPr>
        <p:txBody>
          <a:bodyPr/>
          <a:lstStyle/>
          <a:p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kế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90E9E4-152E-4834-B239-93709B5BC3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 dirty="0" err="1"/>
              <a:t>Sử</a:t>
            </a:r>
            <a:r>
              <a:rPr lang="en-US" sz="1600" dirty="0"/>
              <a:t> </a:t>
            </a:r>
            <a:r>
              <a:rPr lang="en-US" sz="1600" dirty="0" err="1"/>
              <a:t>dụng</a:t>
            </a:r>
            <a:r>
              <a:rPr lang="en-US" sz="1600" dirty="0"/>
              <a:t> </a:t>
            </a:r>
            <a:r>
              <a:rPr lang="en-US" sz="1600" dirty="0" err="1"/>
              <a:t>mô</a:t>
            </a:r>
            <a:r>
              <a:rPr lang="en-US" sz="1600" dirty="0"/>
              <a:t> </a:t>
            </a:r>
            <a:r>
              <a:rPr lang="en-US" sz="1600" dirty="0" err="1"/>
              <a:t>hình</a:t>
            </a:r>
            <a:r>
              <a:rPr lang="en-US" sz="1600" dirty="0"/>
              <a:t> </a:t>
            </a:r>
            <a:r>
              <a:rPr lang="en-US" sz="1600" dirty="0" err="1"/>
              <a:t>thiết</a:t>
            </a:r>
            <a:r>
              <a:rPr lang="en-US" sz="1600" dirty="0"/>
              <a:t> </a:t>
            </a:r>
            <a:r>
              <a:rPr lang="en-US" sz="1600" dirty="0" err="1"/>
              <a:t>kế</a:t>
            </a:r>
            <a:r>
              <a:rPr lang="en-US" sz="1600" dirty="0"/>
              <a:t> MVC</a:t>
            </a:r>
          </a:p>
          <a:p>
            <a:r>
              <a:rPr lang="en-US" sz="1600" dirty="0"/>
              <a:t>MVC </a:t>
            </a:r>
            <a:r>
              <a:rPr lang="en-US" sz="1600" dirty="0" err="1"/>
              <a:t>là</a:t>
            </a:r>
            <a:r>
              <a:rPr lang="en-US" sz="1600" dirty="0"/>
              <a:t> </a:t>
            </a:r>
            <a:r>
              <a:rPr lang="en-US" sz="1600" dirty="0" err="1"/>
              <a:t>viết</a:t>
            </a:r>
            <a:r>
              <a:rPr lang="en-US" sz="1600" dirty="0"/>
              <a:t> </a:t>
            </a:r>
            <a:r>
              <a:rPr lang="en-US" sz="1600" dirty="0" err="1"/>
              <a:t>tắt</a:t>
            </a:r>
            <a:r>
              <a:rPr lang="en-US" sz="1600" dirty="0"/>
              <a:t> </a:t>
            </a:r>
            <a:r>
              <a:rPr lang="en-US" sz="1600" dirty="0" err="1"/>
              <a:t>của</a:t>
            </a:r>
            <a:r>
              <a:rPr lang="en-US" sz="1600" dirty="0"/>
              <a:t> Model – View – Controller. </a:t>
            </a:r>
            <a:r>
              <a:rPr lang="en-US" sz="1600" dirty="0" err="1"/>
              <a:t>Là</a:t>
            </a:r>
            <a:r>
              <a:rPr lang="en-US" sz="1600" dirty="0"/>
              <a:t> </a:t>
            </a:r>
            <a:r>
              <a:rPr lang="en-US" sz="1600" dirty="0" err="1"/>
              <a:t>một</a:t>
            </a:r>
            <a:r>
              <a:rPr lang="en-US" sz="1600" dirty="0"/>
              <a:t> </a:t>
            </a:r>
            <a:r>
              <a:rPr lang="en-US" sz="1600" dirty="0" err="1"/>
              <a:t>kiến</a:t>
            </a:r>
            <a:r>
              <a:rPr lang="en-US" sz="1600" dirty="0"/>
              <a:t> </a:t>
            </a:r>
            <a:r>
              <a:rPr lang="en-US" sz="1600" dirty="0" err="1"/>
              <a:t>trúc</a:t>
            </a:r>
            <a:r>
              <a:rPr lang="en-US" sz="1600" dirty="0"/>
              <a:t> </a:t>
            </a:r>
            <a:r>
              <a:rPr lang="en-US" sz="1600" dirty="0" err="1"/>
              <a:t>phần</a:t>
            </a:r>
            <a:r>
              <a:rPr lang="en-US" sz="1600" dirty="0"/>
              <a:t> </a:t>
            </a:r>
            <a:r>
              <a:rPr lang="en-US" sz="1600" dirty="0" err="1"/>
              <a:t>mềm</a:t>
            </a:r>
            <a:r>
              <a:rPr lang="en-US" sz="1600" dirty="0"/>
              <a:t> hay </a:t>
            </a:r>
            <a:r>
              <a:rPr lang="en-US" sz="1600" dirty="0" err="1"/>
              <a:t>mô</a:t>
            </a:r>
            <a:r>
              <a:rPr lang="en-US" sz="1600" dirty="0"/>
              <a:t> </a:t>
            </a:r>
            <a:r>
              <a:rPr lang="en-US" sz="1600" dirty="0" err="1"/>
              <a:t>hình</a:t>
            </a:r>
            <a:r>
              <a:rPr lang="en-US" sz="1600" dirty="0"/>
              <a:t> </a:t>
            </a:r>
            <a:r>
              <a:rPr lang="en-US" sz="1600" dirty="0" err="1"/>
              <a:t>thiết</a:t>
            </a:r>
            <a:r>
              <a:rPr lang="en-US" sz="1600" dirty="0"/>
              <a:t> </a:t>
            </a:r>
            <a:r>
              <a:rPr lang="en-US" sz="1600" dirty="0" err="1"/>
              <a:t>kế</a:t>
            </a:r>
            <a:r>
              <a:rPr lang="en-US" sz="1600" dirty="0"/>
              <a:t> </a:t>
            </a:r>
            <a:r>
              <a:rPr lang="en-US" sz="1600" dirty="0" err="1"/>
              <a:t>được</a:t>
            </a:r>
            <a:r>
              <a:rPr lang="en-US" sz="1600" dirty="0"/>
              <a:t> </a:t>
            </a:r>
            <a:r>
              <a:rPr lang="en-US" sz="1600" dirty="0" err="1"/>
              <a:t>sử</a:t>
            </a:r>
            <a:r>
              <a:rPr lang="en-US" sz="1600" dirty="0"/>
              <a:t> </a:t>
            </a:r>
            <a:r>
              <a:rPr lang="en-US" sz="1600" dirty="0" err="1"/>
              <a:t>dụng</a:t>
            </a:r>
            <a:r>
              <a:rPr lang="en-US" sz="1600" dirty="0"/>
              <a:t> </a:t>
            </a:r>
            <a:r>
              <a:rPr lang="en-US" sz="1600" dirty="0" err="1"/>
              <a:t>trong</a:t>
            </a:r>
            <a:r>
              <a:rPr lang="en-US" sz="1600" dirty="0"/>
              <a:t> </a:t>
            </a:r>
            <a:r>
              <a:rPr lang="en-US" sz="1600" dirty="0" err="1"/>
              <a:t>kỹ</a:t>
            </a:r>
            <a:r>
              <a:rPr lang="en-US" sz="1600" dirty="0"/>
              <a:t> </a:t>
            </a:r>
            <a:r>
              <a:rPr lang="en-US" sz="1600" dirty="0" err="1"/>
              <a:t>thuật</a:t>
            </a:r>
            <a:r>
              <a:rPr lang="en-US" sz="1600" dirty="0"/>
              <a:t> </a:t>
            </a:r>
            <a:r>
              <a:rPr lang="en-US" sz="1600" dirty="0" err="1"/>
              <a:t>phần</a:t>
            </a:r>
            <a:r>
              <a:rPr lang="en-US" sz="1600" dirty="0"/>
              <a:t> </a:t>
            </a:r>
            <a:r>
              <a:rPr lang="en-US" sz="1600" dirty="0" err="1"/>
              <a:t>mềm</a:t>
            </a:r>
            <a:r>
              <a:rPr lang="en-US" sz="1600" dirty="0"/>
              <a:t>. </a:t>
            </a:r>
            <a:r>
              <a:rPr lang="en-US" sz="1600" dirty="0" err="1"/>
              <a:t>Nói</a:t>
            </a:r>
            <a:r>
              <a:rPr lang="en-US" sz="1600" dirty="0"/>
              <a:t> </a:t>
            </a:r>
            <a:r>
              <a:rPr lang="en-US" sz="1600" dirty="0" err="1"/>
              <a:t>cho</a:t>
            </a:r>
            <a:r>
              <a:rPr lang="en-US" sz="1600" dirty="0"/>
              <a:t> </a:t>
            </a:r>
            <a:r>
              <a:rPr lang="en-US" sz="1600" dirty="0" err="1"/>
              <a:t>dễ</a:t>
            </a:r>
            <a:r>
              <a:rPr lang="en-US" sz="1600" dirty="0"/>
              <a:t> </a:t>
            </a:r>
            <a:r>
              <a:rPr lang="en-US" sz="1600" dirty="0" err="1"/>
              <a:t>hiểu</a:t>
            </a:r>
            <a:r>
              <a:rPr lang="en-US" sz="1600" dirty="0"/>
              <a:t>, </a:t>
            </a:r>
            <a:r>
              <a:rPr lang="en-US" sz="1600" dirty="0" err="1"/>
              <a:t>nó</a:t>
            </a:r>
            <a:r>
              <a:rPr lang="en-US" sz="1600" dirty="0"/>
              <a:t> </a:t>
            </a:r>
            <a:r>
              <a:rPr lang="en-US" sz="1600" dirty="0" err="1"/>
              <a:t>là</a:t>
            </a:r>
            <a:r>
              <a:rPr lang="en-US" sz="1600" dirty="0"/>
              <a:t> </a:t>
            </a:r>
            <a:r>
              <a:rPr lang="en-US" sz="1600" dirty="0" err="1"/>
              <a:t>mô</a:t>
            </a:r>
            <a:r>
              <a:rPr lang="en-US" sz="1600" dirty="0"/>
              <a:t> </a:t>
            </a:r>
            <a:r>
              <a:rPr lang="en-US" sz="1600" dirty="0" err="1"/>
              <a:t>hình</a:t>
            </a:r>
            <a:r>
              <a:rPr lang="en-US" sz="1600" dirty="0"/>
              <a:t> </a:t>
            </a:r>
            <a:r>
              <a:rPr lang="en-US" sz="1600" dirty="0" err="1"/>
              <a:t>phân</a:t>
            </a:r>
            <a:r>
              <a:rPr lang="en-US" sz="1600" dirty="0"/>
              <a:t> </a:t>
            </a:r>
            <a:r>
              <a:rPr lang="en-US" sz="1600" dirty="0" err="1"/>
              <a:t>bố</a:t>
            </a:r>
            <a:r>
              <a:rPr lang="en-US" sz="1600" dirty="0"/>
              <a:t> source code </a:t>
            </a:r>
            <a:r>
              <a:rPr lang="en-US" sz="1600" dirty="0" err="1"/>
              <a:t>thành</a:t>
            </a:r>
            <a:r>
              <a:rPr lang="en-US" sz="1600" dirty="0"/>
              <a:t> 3 </a:t>
            </a:r>
            <a:r>
              <a:rPr lang="en-US" sz="1600" dirty="0" err="1"/>
              <a:t>phần</a:t>
            </a:r>
            <a:r>
              <a:rPr lang="en-US" sz="1600" dirty="0"/>
              <a:t>, </a:t>
            </a:r>
            <a:r>
              <a:rPr lang="en-US" sz="1600" dirty="0" err="1"/>
              <a:t>mỗi</a:t>
            </a:r>
            <a:r>
              <a:rPr lang="en-US" sz="1600" dirty="0"/>
              <a:t> </a:t>
            </a:r>
            <a:r>
              <a:rPr lang="en-US" sz="1600" dirty="0" err="1"/>
              <a:t>thành</a:t>
            </a:r>
            <a:r>
              <a:rPr lang="en-US" sz="1600" dirty="0"/>
              <a:t> </a:t>
            </a:r>
            <a:r>
              <a:rPr lang="en-US" sz="1600" dirty="0" err="1"/>
              <a:t>phần</a:t>
            </a:r>
            <a:r>
              <a:rPr lang="en-US" sz="1600" dirty="0"/>
              <a:t> </a:t>
            </a:r>
            <a:r>
              <a:rPr lang="en-US" sz="1600" dirty="0" err="1"/>
              <a:t>có</a:t>
            </a:r>
            <a:r>
              <a:rPr lang="en-US" sz="1600" dirty="0"/>
              <a:t> </a:t>
            </a:r>
            <a:r>
              <a:rPr lang="en-US" sz="1600" dirty="0" err="1"/>
              <a:t>một</a:t>
            </a:r>
            <a:r>
              <a:rPr lang="en-US" sz="1600" dirty="0"/>
              <a:t> </a:t>
            </a:r>
            <a:r>
              <a:rPr lang="en-US" sz="1600" dirty="0" err="1"/>
              <a:t>nhiệm</a:t>
            </a:r>
            <a:r>
              <a:rPr lang="en-US" sz="1600" dirty="0"/>
              <a:t> </a:t>
            </a:r>
            <a:r>
              <a:rPr lang="en-US" sz="1600" dirty="0" err="1"/>
              <a:t>vụ</a:t>
            </a:r>
            <a:r>
              <a:rPr lang="en-US" sz="1600" dirty="0"/>
              <a:t> </a:t>
            </a:r>
            <a:r>
              <a:rPr lang="en-US" sz="1600" dirty="0" err="1"/>
              <a:t>riêng</a:t>
            </a:r>
            <a:r>
              <a:rPr lang="en-US" sz="1600" dirty="0"/>
              <a:t> </a:t>
            </a:r>
            <a:r>
              <a:rPr lang="en-US" sz="1600" dirty="0" err="1"/>
              <a:t>biệt</a:t>
            </a:r>
            <a:r>
              <a:rPr lang="en-US" sz="1600" dirty="0"/>
              <a:t> </a:t>
            </a:r>
            <a:r>
              <a:rPr lang="en-US" sz="1600" dirty="0" err="1"/>
              <a:t>và</a:t>
            </a:r>
            <a:r>
              <a:rPr lang="en-US" sz="1600" dirty="0"/>
              <a:t> </a:t>
            </a:r>
            <a:r>
              <a:rPr lang="en-US" sz="1600" dirty="0" err="1"/>
              <a:t>độc</a:t>
            </a:r>
            <a:r>
              <a:rPr lang="en-US" sz="1600" dirty="0"/>
              <a:t> </a:t>
            </a:r>
            <a:r>
              <a:rPr lang="en-US" sz="1600" dirty="0" err="1"/>
              <a:t>lập</a:t>
            </a:r>
            <a:r>
              <a:rPr lang="en-US" sz="1600" dirty="0"/>
              <a:t> </a:t>
            </a:r>
            <a:r>
              <a:rPr lang="en-US" sz="1600" dirty="0" err="1"/>
              <a:t>với</a:t>
            </a:r>
            <a:r>
              <a:rPr lang="en-US" sz="1600" dirty="0"/>
              <a:t> </a:t>
            </a:r>
            <a:r>
              <a:rPr lang="en-US" sz="1600" dirty="0" err="1"/>
              <a:t>các</a:t>
            </a:r>
            <a:r>
              <a:rPr lang="en-US" sz="1600" dirty="0"/>
              <a:t> </a:t>
            </a:r>
            <a:r>
              <a:rPr lang="en-US" sz="1600" dirty="0" err="1"/>
              <a:t>thành</a:t>
            </a:r>
            <a:r>
              <a:rPr lang="en-US" sz="1600" dirty="0"/>
              <a:t> </a:t>
            </a:r>
            <a:r>
              <a:rPr lang="en-US" sz="1600" dirty="0" err="1"/>
              <a:t>phần</a:t>
            </a:r>
            <a:r>
              <a:rPr lang="en-US" sz="1600" dirty="0"/>
              <a:t> </a:t>
            </a:r>
            <a:r>
              <a:rPr lang="en-US" sz="1600" dirty="0" err="1"/>
              <a:t>khác</a:t>
            </a:r>
            <a:endParaRPr lang="en-US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DBD54A-87D7-49D2-8FDF-99F70EFB22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0" y="3200400"/>
            <a:ext cx="3915321" cy="2381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6631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" y="0"/>
            <a:ext cx="10515599" cy="1020762"/>
          </a:xfrm>
        </p:spPr>
        <p:txBody>
          <a:bodyPr/>
          <a:lstStyle/>
          <a:p>
            <a:pPr lvl="0"/>
            <a:r>
              <a:rPr lang="en-US" sz="3000" b="1" dirty="0">
                <a:solidFill>
                  <a:srgbClr val="832C8B"/>
                </a:solidFill>
              </a:rPr>
              <a:t>BIỂU ĐỒ LUỒNG DỮ LIỆU MỨC NGỮ CẢNH</a:t>
            </a:r>
            <a:endParaRPr lang="en-US" sz="30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" y="838200"/>
            <a:ext cx="11887200" cy="5486400"/>
          </a:xfrm>
        </p:spPr>
        <p:txBody>
          <a:bodyPr/>
          <a:lstStyle/>
          <a:p>
            <a:pPr marL="177800" indent="0">
              <a:lnSpc>
                <a:spcPct val="150000"/>
              </a:lnSpc>
              <a:buNone/>
            </a:pPr>
            <a:r>
              <a:rPr lang="en-US" dirty="0" err="1"/>
              <a:t>Sơ</a:t>
            </a:r>
            <a:r>
              <a:rPr lang="en-US" dirty="0"/>
              <a:t> </a:t>
            </a:r>
            <a:r>
              <a:rPr lang="en-US" dirty="0" err="1"/>
              <a:t>đồ</a:t>
            </a:r>
            <a:r>
              <a:rPr lang="vi-VN" dirty="0"/>
              <a:t> luồng</a:t>
            </a:r>
          </a:p>
          <a:p>
            <a:pPr marL="177800" indent="0">
              <a:lnSpc>
                <a:spcPct val="150000"/>
              </a:lnSpc>
              <a:buNone/>
            </a:pP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981225" y="3286654"/>
            <a:ext cx="229550" cy="2846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ts val="1500"/>
              </a:lnSpc>
            </a:pPr>
            <a:r>
              <a:rPr lang="en-US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</p:txBody>
      </p:sp>
      <p:pic>
        <p:nvPicPr>
          <p:cNvPr id="1026" name="Picture 2" descr="No description available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6896" y="1679045"/>
            <a:ext cx="8928657" cy="3499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0049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" y="0"/>
            <a:ext cx="10515599" cy="1020762"/>
          </a:xfrm>
        </p:spPr>
        <p:txBody>
          <a:bodyPr/>
          <a:lstStyle/>
          <a:p>
            <a:pPr lvl="0"/>
            <a:r>
              <a:rPr lang="vi-VN" sz="3000" b="1" dirty="0">
                <a:solidFill>
                  <a:srgbClr val="832C8B"/>
                </a:solidFill>
              </a:rPr>
              <a:t>SƠ ĐỒ QUAN HỆ THỰC THỂ</a:t>
            </a:r>
            <a:endParaRPr lang="en-US" sz="30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" y="838200"/>
            <a:ext cx="11887200" cy="5486400"/>
          </a:xfrm>
        </p:spPr>
        <p:txBody>
          <a:bodyPr/>
          <a:lstStyle/>
          <a:p>
            <a:pPr marL="177800" indent="0">
              <a:lnSpc>
                <a:spcPct val="150000"/>
              </a:lnSpc>
              <a:buNone/>
            </a:pPr>
            <a:r>
              <a:rPr lang="vi-VN" dirty="0"/>
              <a:t>Sơ đồ</a:t>
            </a:r>
            <a:endParaRPr lang="en-US" dirty="0"/>
          </a:p>
        </p:txBody>
      </p:sp>
      <p:pic>
        <p:nvPicPr>
          <p:cNvPr id="1026" name="Picture 2" descr="No description available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600200"/>
            <a:ext cx="8915400" cy="445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20858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2545</TotalTime>
  <Words>645</Words>
  <Application>Microsoft Office PowerPoint</Application>
  <PresentationFormat>Widescreen</PresentationFormat>
  <Paragraphs>92</Paragraphs>
  <Slides>16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Times New Roman</vt:lpstr>
      <vt:lpstr>Calibri</vt:lpstr>
      <vt:lpstr>Arial</vt:lpstr>
      <vt:lpstr>Wingdings</vt:lpstr>
      <vt:lpstr>Office Theme</vt:lpstr>
      <vt:lpstr>PowerPoint Presentation</vt:lpstr>
      <vt:lpstr>PHÂN CÔNG CÔNG VIỆC</vt:lpstr>
      <vt:lpstr>NỘI DUNG TRÌNH BÀY</vt:lpstr>
      <vt:lpstr>TỔNG QUAN ĐỀ TÀI</vt:lpstr>
      <vt:lpstr>CHỨC NĂNG TỔNG QUÁT CỦA ỨNG DỤNG</vt:lpstr>
      <vt:lpstr>KIẾN TRÚC ỨNG DỤNG</vt:lpstr>
      <vt:lpstr>Mô hình thiết kế</vt:lpstr>
      <vt:lpstr>BIỂU ĐỒ LUỒNG DỮ LIỆU MỨC NGỮ CẢNH</vt:lpstr>
      <vt:lpstr>SƠ ĐỒ QUAN HỆ THỰC THỂ</vt:lpstr>
      <vt:lpstr>Mô hình thiết kế trong database</vt:lpstr>
      <vt:lpstr>Một số hình ảnh và chức năng của website</vt:lpstr>
      <vt:lpstr>Một số hình website</vt:lpstr>
      <vt:lpstr>Một số hình trên website</vt:lpstr>
      <vt:lpstr>Một số hình trên website</vt:lpstr>
      <vt:lpstr>Một số hình trên website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Hoa Hana</dc:creator>
  <cp:lastModifiedBy>Quốc Trần</cp:lastModifiedBy>
  <cp:revision>221</cp:revision>
  <dcterms:modified xsi:type="dcterms:W3CDTF">2020-10-03T01:15:32Z</dcterms:modified>
</cp:coreProperties>
</file>